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2" r:id="rId4"/>
    <p:sldId id="274" r:id="rId5"/>
    <p:sldId id="263" r:id="rId6"/>
  </p:sldIdLst>
  <p:sldSz cx="9144000" cy="5143500" type="screen16x9"/>
  <p:notesSz cx="9144000" cy="6858000"/>
  <p:custDataLst>
    <p:tags r:id="rId7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36" d="100"/>
          <a:sy n="136" d="100"/>
        </p:scale>
        <p:origin x="-942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2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4531022"/>
            <a:ext cx="472320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npstats.ne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262" y="156404"/>
            <a:ext cx="7280030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2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«КУРСКИЙ ГОСУДАРСТВЕННЫЙ МЕДИЦИНСКИЙ УНИВЕРСИТЕТ»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Научно-исследовательский институт генетической и молекулярной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эпидемиологии</a:t>
            </a:r>
          </a:p>
          <a:p>
            <a:pPr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д.м.н.,  профессор А.В.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Полоников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marisya79@mail.ru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962" y="1730868"/>
            <a:ext cx="7900988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 dirty="0">
                <a:latin typeface="Times New Roman" panose="02020603050405020304" pitchFamily="18" charset="0"/>
              </a:rPr>
              <a:t>ПОЛИМОРФНЫЕ ВАРИАНТЫ ГЕНА ГАММА-ГЛУТАМИЛТРАНСФЕРАЗЫ 1 (GGT1) И ИШЕМИЧЕСКАЯ</a:t>
            </a:r>
          </a:p>
          <a:p>
            <a:pPr algn="ctr"/>
            <a:r>
              <a:rPr lang="ru-RU" altLang="ru-RU" sz="2100" b="1" dirty="0">
                <a:latin typeface="Times New Roman" panose="02020603050405020304" pitchFamily="18" charset="0"/>
              </a:rPr>
              <a:t>БОЛЕЗНЬ СЕРДЦА: СВЯЗЬ С ПРЕДРАСПОЛОЖЕННОСТЬЮ И ХАРАКТЕРОМ ПОРАЖЕНИЯ</a:t>
            </a:r>
          </a:p>
          <a:p>
            <a:pPr algn="ctr"/>
            <a:r>
              <a:rPr lang="ru-RU" altLang="ru-RU" sz="2100" b="1" dirty="0">
                <a:latin typeface="Times New Roman" panose="02020603050405020304" pitchFamily="18" charset="0"/>
              </a:rPr>
              <a:t>КОРОНАРНЫХ АРТЕРИЙ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46025" y="3925969"/>
            <a:ext cx="520779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Григорьян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М.Ф.,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Азарова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Ю.Э., Бушуева О.Ю.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67656" y="4795720"/>
            <a:ext cx="1228413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 –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ÐÐ°ÑÑÐ¸Ð½ÐºÐ¸ Ð¿Ð¾ Ð·Ð°Ð¿ÑÐ¾ÑÑ ÐºÐ³Ð¼Ñ ÐºÑÑÑ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87793"/>
            <a:ext cx="2600951" cy="17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687" y="152707"/>
            <a:ext cx="6447501" cy="53895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6383" y="554943"/>
            <a:ext cx="7238333" cy="4126523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Гамма-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глутамилтрансфераза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(GGT1) представляет собой мембранно-ассоциированный фермент, расщепляющий гамма-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глутамильную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связь внеклеточного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глутатиона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глутатиона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гамма-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глутамильных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соединений с образованием L-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цистеинилглицина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L-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глутамата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тем самым, снабжая клетку аминокислотами для биосинтеза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глутатиона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главного мощного антиоксиданта и регулятора многочисленных биологических процессов 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гамма-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глутамилтрансферазы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плазме рассматривается как независимый фактор риска атеросклероза, в том числе ишемической болезни сердца и инфаркта мозга 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нами было установлено, что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однонуклеотидные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полиморфизмы (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SNP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гена GGT1 ассоциированы с развитием ишемического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инсульта</a:t>
            </a:r>
          </a:p>
          <a:p>
            <a:pPr algn="just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настоящего исследования было изучение взаимосвязи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 функционально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SNP rs2236626, rs5751901, rs5760492 и rs28509371 гена GGT1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развитием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ишемической болезни сердца (ИБС).</a:t>
            </a:r>
          </a:p>
        </p:txBody>
      </p:sp>
      <p:pic>
        <p:nvPicPr>
          <p:cNvPr id="5" name="Picture 2" descr="ÐÐ°ÑÑÐ¸Ð½ÐºÐ¸ Ð¿Ð¾ Ð·Ð°Ð¿ÑÐ¾ÑÑ ÐºÐ³Ð¼Ñ ÐºÑÑÑ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418490" cy="9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3" y="199292"/>
            <a:ext cx="7385172" cy="4923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 исследования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846" y="692882"/>
            <a:ext cx="3774981" cy="4125059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Материалы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just" fontAlgn="b">
              <a:buNone/>
            </a:pPr>
            <a:endParaRPr lang="ru-RU" dirty="0"/>
          </a:p>
          <a:p>
            <a:pPr marL="0" indent="0" algn="just" fontAlgn="b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ферментов метаболизма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глутатиона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GGT1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rs2236626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s28509371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 fontAlgn="b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rs5751901</a:t>
            </a:r>
          </a:p>
          <a:p>
            <a:pPr lvl="2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rs5760492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0307" y="740019"/>
            <a:ext cx="4325817" cy="41016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коронарография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ультразвуковое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дуплексное сканирование сердца и магистральных сосудов с оценкой показателей центральной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гемодинамики.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Генотипирование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полиморфизмов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GGT1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ехнология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iPLEX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геномный времяпролетный масс-спектрометр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MassARRAY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Analyzer 4 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Agena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Bioscience,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Генетико-статистические методы: SNPStats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расчет P,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Odds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95CI,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χ2, частотный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гаплотипов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www.snpstats.net/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1"/>
            <a:ext cx="12430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0647" y="1084858"/>
            <a:ext cx="342313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ru-RU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исследование включено</a:t>
            </a:r>
          </a:p>
          <a:p>
            <a:pPr lvl="0" algn="ctr" defTabSz="685800">
              <a:defRPr/>
            </a:pPr>
            <a:r>
              <a:rPr lang="ru-RU" b="1" dirty="0">
                <a:solidFill>
                  <a:srgbClr val="786C7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1482 человек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>
            <a:off x="1202533" y="1149194"/>
            <a:ext cx="331787" cy="1225550"/>
          </a:xfrm>
          <a:prstGeom prst="bentConnector3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2459834" y="1129448"/>
            <a:ext cx="331787" cy="1289050"/>
          </a:xfrm>
          <a:prstGeom prst="bentConnector3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846" y="1927862"/>
            <a:ext cx="16529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911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пациентов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подтвержденным диагнозом ИБС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4" y="1927862"/>
            <a:ext cx="21101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относительно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лиц без хронических заболеваний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96" y="3654030"/>
            <a:ext cx="2101609" cy="100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17" y="3819495"/>
            <a:ext cx="3479066" cy="93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8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774" y="739925"/>
            <a:ext cx="8417168" cy="29105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полиморфных вариантов гена 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GGT1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параметрами ангиографии и ультразвукового исследования сердца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0986" y="154105"/>
            <a:ext cx="7886700" cy="408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исследований</a:t>
            </a:r>
          </a:p>
        </p:txBody>
      </p:sp>
      <p:pic>
        <p:nvPicPr>
          <p:cNvPr id="6" name="Picture 2" descr="ÐÐ°ÑÑÐ¸Ð½ÐºÐ¸ Ð¿Ð¾ Ð·Ð°Ð¿ÑÐ¾ÑÑ ÐºÐ³Ð¼Ñ ÐºÑÑÑ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101968" cy="7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4762" y="1352210"/>
            <a:ext cx="344615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Полиморфизм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rs2236626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ассоциирован с меньшей степенью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тяжёлого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стеноза (по ветви с наибольшим стенозом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≤69%) (P=0.03),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 стеноза дистальной огибающей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артерии (дистальная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P=0.008)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309" y="3072224"/>
            <a:ext cx="500970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Полиморфизм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rs5751901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ассоциирован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меньшей степенью стеноза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ствола ЛКА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P=0.02), меньшим стенозом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восходящего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отдела аорты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(P=0.04), снижение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диастолического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(P=0.003)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систолического (P=0.02)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ЛЖ.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2837" y="3072224"/>
            <a:ext cx="372042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Генотип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rs28509371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ассоциирован со стенозом восходящего отдела аорты,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диастолического и систолического объемов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ЛЖ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данным УЗИ (P=0.05).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8755" y="4107096"/>
            <a:ext cx="785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GTEx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Portal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аллель rs2236626-С связан с повышенной экспрессией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GGT1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аорте (P=2.7x10⁻²¹). Аллель rs5751901-С повышает экспрессию GGT1 в печени (P=1.0x10⁻⁹) и снижает её в коронарных артериях (P=6x10⁻⁶). Аллель rs28509371-С снижает экспрессию 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GGT1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в коронарных артериях (P=2x10⁻⁵) и повышает в печени (P=9.6x10⁻¹⁰).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22" y="1403689"/>
            <a:ext cx="1980778" cy="133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63" y="1381282"/>
            <a:ext cx="2289489" cy="169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1" y="4152668"/>
            <a:ext cx="801409" cy="80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8" y="1241509"/>
            <a:ext cx="8140647" cy="290446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смотря на то, что в настоящем исследовании полиморфные варианты гена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GGT1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ассоциируются с предрасположенностью к ИБС, тем не менее, они обладают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протективными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эффектами в отношении степени поражения коронарных артерий и связаны с более физиологичными параметрами сократительной способности миокарда у данных больных.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2663" y="515960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67"/>
            <a:ext cx="1112663" cy="87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ÐÐ°ÑÑÐ¸Ð½ÐºÐ¸ Ð¿Ð¾ Ð·Ð°Ð¿ÑÐ¾ÑÑ ÐºÐ³Ð¼Ñ ÐºÑÑÑÐ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17784" cy="10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05" y="2853008"/>
            <a:ext cx="2931394" cy="195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5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53d85151408fbf9f25f59f38d70d4f8d4ef12"/>
</p:tagLst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493</Words>
  <Application>Microsoft Office PowerPoint</Application>
  <PresentationFormat>Экран (16:9)</PresentationFormat>
  <Paragraphs>48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Грань</vt:lpstr>
      <vt:lpstr>Презентация PowerPoint</vt:lpstr>
      <vt:lpstr>Актуальность</vt:lpstr>
      <vt:lpstr>Материалы и методы исследования</vt:lpstr>
      <vt:lpstr>Результаты исследований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Artbook</dc:creator>
  <cp:lastModifiedBy>Пользователь</cp:lastModifiedBy>
  <cp:revision>69</cp:revision>
  <dcterms:created xsi:type="dcterms:W3CDTF">2019-03-25T07:22:12Z</dcterms:created>
  <dcterms:modified xsi:type="dcterms:W3CDTF">2025-04-21T15:51:47Z</dcterms:modified>
</cp:coreProperties>
</file>